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1" r:id="rId1"/>
  </p:sldMasterIdLst>
  <p:sldIdLst>
    <p:sldId id="256" r:id="rId2"/>
    <p:sldId id="276" r:id="rId3"/>
    <p:sldId id="266" r:id="rId4"/>
    <p:sldId id="263" r:id="rId5"/>
    <p:sldId id="268" r:id="rId6"/>
    <p:sldId id="277" r:id="rId7"/>
    <p:sldId id="269" r:id="rId8"/>
    <p:sldId id="267" r:id="rId9"/>
    <p:sldId id="260" r:id="rId10"/>
    <p:sldId id="275" r:id="rId11"/>
    <p:sldId id="261" r:id="rId12"/>
    <p:sldId id="265" r:id="rId13"/>
    <p:sldId id="283" r:id="rId14"/>
    <p:sldId id="282" r:id="rId15"/>
    <p:sldId id="284" r:id="rId16"/>
    <p:sldId id="285" r:id="rId17"/>
    <p:sldId id="281" r:id="rId18"/>
    <p:sldId id="278" r:id="rId19"/>
    <p:sldId id="279" r:id="rId20"/>
    <p:sldId id="271" r:id="rId21"/>
    <p:sldId id="28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19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12/20/2016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15693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469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084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141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60593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146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107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863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092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959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983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61BEF0D-F0BB-DE4B-95CE-6DB70DBA9567}" type="datetimeFigureOut">
              <a:rPr lang="en-US" smtClean="0"/>
              <a:pPr/>
              <a:t>12/20/2016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9526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png"/><Relationship Id="rId4" Type="http://schemas.openxmlformats.org/officeDocument/2006/relationships/image" Target="../media/image9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930082"/>
            <a:ext cx="12192000" cy="1646302"/>
          </a:xfrm>
          <a:ln w="19050">
            <a:solidFill>
              <a:schemeClr val="accent3"/>
            </a:solidFill>
          </a:ln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</a:rPr>
              <a:t>CS460 - Senior Design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66030" y="5072332"/>
            <a:ext cx="2372264" cy="133709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400" dirty="0" smtClean="0">
                <a:latin typeface="Adobe Hebrew" panose="02040503050201020203" pitchFamily="18" charset="-79"/>
                <a:cs typeface="Adobe Hebrew" panose="02040503050201020203" pitchFamily="18" charset="-79"/>
              </a:rPr>
              <a:t>Daniel Johnson</a:t>
            </a:r>
          </a:p>
          <a:p>
            <a:pPr>
              <a:lnSpc>
                <a:spcPct val="110000"/>
              </a:lnSpc>
            </a:pPr>
            <a:r>
              <a:rPr lang="en-US" sz="2400" dirty="0" smtClean="0">
                <a:latin typeface="Adobe Hebrew" panose="02040503050201020203" pitchFamily="18" charset="-79"/>
                <a:cs typeface="Adobe Hebrew" panose="02040503050201020203" pitchFamily="18" charset="-79"/>
              </a:rPr>
              <a:t>T. Avery </a:t>
            </a:r>
            <a:r>
              <a:rPr lang="en-US" sz="2400" dirty="0" err="1" smtClean="0">
                <a:latin typeface="Adobe Hebrew" panose="02040503050201020203" pitchFamily="18" charset="-79"/>
                <a:cs typeface="Adobe Hebrew" panose="02040503050201020203" pitchFamily="18" charset="-79"/>
              </a:rPr>
              <a:t>Eich</a:t>
            </a:r>
            <a:endParaRPr lang="en-US" sz="2400" dirty="0" smtClean="0">
              <a:latin typeface="Adobe Hebrew" panose="02040503050201020203" pitchFamily="18" charset="-79"/>
              <a:cs typeface="Adobe Hebrew" panose="02040503050201020203" pitchFamily="18" charset="-79"/>
            </a:endParaRPr>
          </a:p>
          <a:p>
            <a:pPr>
              <a:lnSpc>
                <a:spcPct val="110000"/>
              </a:lnSpc>
            </a:pPr>
            <a:r>
              <a:rPr lang="en-US" sz="2400" dirty="0" err="1" smtClean="0">
                <a:latin typeface="Adobe Hebrew" panose="02040503050201020203" pitchFamily="18" charset="-79"/>
                <a:cs typeface="Adobe Hebrew" panose="02040503050201020203" pitchFamily="18" charset="-79"/>
              </a:rPr>
              <a:t>Asad</a:t>
            </a:r>
            <a:r>
              <a:rPr lang="en-US" sz="2400" dirty="0" smtClean="0">
                <a:latin typeface="Adobe Hebrew" panose="02040503050201020203" pitchFamily="18" charset="-79"/>
                <a:cs typeface="Adobe Hebrew" panose="02040503050201020203" pitchFamily="18" charset="-79"/>
              </a:rPr>
              <a:t> Ashur</a:t>
            </a:r>
            <a:endParaRPr lang="en-US" sz="2400" dirty="0"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73436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Team 5 – Virtual Reality Research &amp; Development </a:t>
            </a:r>
          </a:p>
        </p:txBody>
      </p:sp>
    </p:spTree>
    <p:extLst>
      <p:ext uri="{BB962C8B-B14F-4D97-AF65-F5344CB8AC3E}">
        <p14:creationId xmlns:p14="http://schemas.microsoft.com/office/powerpoint/2010/main" val="273644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410" y="879336"/>
            <a:ext cx="10371581" cy="911258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w Cen MT Condensed (Headings)"/>
              </a:rPr>
              <a:t>Evaluation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Tw Cen MT Condensed (Headings)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1896138"/>
              </p:ext>
            </p:extLst>
          </p:nvPr>
        </p:nvGraphicFramePr>
        <p:xfrm>
          <a:off x="6625086" y="1992703"/>
          <a:ext cx="5127750" cy="37318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7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3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77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88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39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App Name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86" marR="4508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Pros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86" marR="4508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Cons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86" marR="4508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Rating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86" marR="45086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6953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HOVR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86" marR="45086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Objects &amp; obstacles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Jump and slide on rails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Ride skateboard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86" marR="45086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Nitro does not fly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Does not have many controls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Does not move in all directions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86" marR="4508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4.5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86" marR="45086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990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Motivator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86" marR="45086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Simple and easy to play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Being able to upgrade the ship with money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There are levels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Ion beam attack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86" marR="45086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Limited direction movement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 smtClean="0">
                          <a:effectLst/>
                        </a:rPr>
                        <a:t>Two items only </a:t>
                      </a:r>
                      <a:endParaRPr lang="en-US" sz="12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Few </a:t>
                      </a:r>
                      <a:r>
                        <a:rPr lang="en-US" sz="1200" dirty="0" smtClean="0">
                          <a:effectLst/>
                        </a:rPr>
                        <a:t># of enemies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86" marR="45086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86" marR="45086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330432" y="2234241"/>
            <a:ext cx="5854707" cy="40017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200" dirty="0" smtClean="0"/>
              <a:t>Collected </a:t>
            </a:r>
            <a:r>
              <a:rPr lang="en-US" sz="2200" dirty="0"/>
              <a:t>S</a:t>
            </a:r>
            <a:r>
              <a:rPr lang="en-US" sz="2200" dirty="0" smtClean="0"/>
              <a:t>ubjective Review Data</a:t>
            </a:r>
            <a:br>
              <a:rPr lang="en-US" sz="2200" dirty="0" smtClean="0"/>
            </a:br>
            <a:endParaRPr lang="en-US" sz="2200" dirty="0" smtClean="0"/>
          </a:p>
          <a:p>
            <a:pPr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200" dirty="0" smtClean="0"/>
              <a:t>Relate Genres/Mechanics With Rating</a:t>
            </a:r>
            <a:br>
              <a:rPr lang="en-US" sz="2200" dirty="0" smtClean="0"/>
            </a:br>
            <a:endParaRPr lang="en-US" sz="2200" dirty="0" smtClean="0"/>
          </a:p>
          <a:p>
            <a:pPr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200" dirty="0" smtClean="0"/>
              <a:t>Used as Reference for Team’s Application Design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11214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5188423"/>
              </p:ext>
            </p:extLst>
          </p:nvPr>
        </p:nvGraphicFramePr>
        <p:xfrm>
          <a:off x="5217314" y="1834910"/>
          <a:ext cx="6677966" cy="46435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" name="Image" r:id="rId3" imgW="18298080" imgH="12723480" progId="Photoshop.Image.12">
                  <p:embed/>
                </p:oleObj>
              </mc:Choice>
              <mc:Fallback>
                <p:oleObj name="Image" r:id="rId3" imgW="18298080" imgH="1272348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17314" y="1834910"/>
                        <a:ext cx="6677966" cy="4643527"/>
                      </a:xfrm>
                      <a:prstGeom prst="rect">
                        <a:avLst/>
                      </a:prstGeom>
                      <a:ln w="38100">
                        <a:solidFill>
                          <a:schemeClr val="accent3">
                            <a:lumMod val="7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w Cen MT Condensed (Headings)"/>
              </a:rPr>
              <a:t>Data Storage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Tw Cen MT Condensed (Headings)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084832"/>
            <a:ext cx="4943537" cy="439360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b="1" dirty="0" smtClean="0"/>
              <a:t>Relational Database 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smtClean="0"/>
              <a:t> </a:t>
            </a:r>
            <a:r>
              <a:rPr lang="en-US" sz="2400" dirty="0" smtClean="0"/>
              <a:t>Greater Visibility</a:t>
            </a:r>
            <a:br>
              <a:rPr lang="en-US" sz="2400" dirty="0" smtClean="0"/>
            </a:br>
            <a:endParaRPr lang="en-US" sz="2400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/>
              <a:t> Analysis and Relation.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v"/>
            </a:pPr>
            <a:endParaRPr lang="en-US" sz="2400" dirty="0"/>
          </a:p>
        </p:txBody>
      </p:sp>
      <p:pic>
        <p:nvPicPr>
          <p:cNvPr id="1030" name="Picture 6" descr="Image result for sql server 2015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0955" y="2032980"/>
            <a:ext cx="1473885" cy="119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95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976" y="4994641"/>
            <a:ext cx="7915834" cy="1463040"/>
          </a:xfrm>
        </p:spPr>
        <p:txBody>
          <a:bodyPr/>
          <a:lstStyle/>
          <a:p>
            <a:r>
              <a:rPr lang="en-US" dirty="0" smtClean="0"/>
              <a:t>Data entry and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8980484" cy="804313"/>
          </a:xfrm>
        </p:spPr>
        <p:txBody>
          <a:bodyPr/>
          <a:lstStyle/>
          <a:p>
            <a:r>
              <a:rPr lang="en-US" dirty="0" smtClean="0"/>
              <a:t>Database application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559" y="1488141"/>
            <a:ext cx="6711222" cy="505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83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74504" y="414887"/>
            <a:ext cx="8980484" cy="8043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Genres and mechanics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365" y="1801907"/>
            <a:ext cx="5790175" cy="40234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88" y="1801907"/>
            <a:ext cx="5702553" cy="400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775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Genre/mechanic pairs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76" y="2084832"/>
            <a:ext cx="5834066" cy="40469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508" y="2084832"/>
            <a:ext cx="5887881" cy="408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24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51" y="2250139"/>
            <a:ext cx="5794538" cy="40451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295" y="2261614"/>
            <a:ext cx="5764076" cy="402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53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976" y="4994641"/>
            <a:ext cx="7915834" cy="1463040"/>
          </a:xfrm>
        </p:spPr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56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w Cen MT Condensed (Headings)"/>
              </a:rPr>
              <a:t>VR Do’s and don’ts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Tw Cen MT Condensed (Headings)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9617" y="2378129"/>
            <a:ext cx="4859087" cy="3168656"/>
          </a:xfrm>
          <a:ln w="38100">
            <a:solidFill>
              <a:schemeClr val="accent3">
                <a:lumMod val="50000"/>
              </a:schemeClr>
            </a:solidFill>
          </a:ln>
        </p:spPr>
        <p:txBody>
          <a:bodyPr anchor="ctr"/>
          <a:lstStyle/>
          <a:p>
            <a:pPr>
              <a:buFont typeface="Wingdings" panose="05000000000000000000" pitchFamily="2" charset="2"/>
              <a:buChar char="v"/>
            </a:pP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 First-Person Characters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 Panoramic Scenes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World-space User Interfaces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 Gaze Interaction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Narrative Immersion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48704" y="2378128"/>
            <a:ext cx="5078082" cy="3168657"/>
          </a:xfrm>
          <a:prstGeom prst="rect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txBody>
          <a:bodyPr vert="horz" lIns="45720" tIns="45720" rIns="4572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 Too Near Objects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 Require Quick Head Movements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Mono-Directional View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Repetitive Trackpad Use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 Unexpected View Movement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61050" y="2467156"/>
            <a:ext cx="1483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DO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883203" y="2467156"/>
            <a:ext cx="1801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DON’T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6893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Prototype design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753" y="2178419"/>
            <a:ext cx="6404636" cy="3592419"/>
          </a:xfrm>
          <a:ln w="38100">
            <a:solidFill>
              <a:schemeClr val="accent3">
                <a:lumMod val="50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75129" y="2545975"/>
            <a:ext cx="4338319" cy="27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 smtClean="0"/>
              <a:t>Historical/Exploration/Educational</a:t>
            </a:r>
          </a:p>
          <a:p>
            <a:pPr marL="285750" indent="-285750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 smtClean="0"/>
              <a:t>Panoramic Environment</a:t>
            </a:r>
          </a:p>
          <a:p>
            <a:pPr marL="285750" indent="-285750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 smtClean="0"/>
              <a:t>Static Camera</a:t>
            </a:r>
          </a:p>
          <a:p>
            <a:pPr marL="285750" indent="-285750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 smtClean="0"/>
              <a:t>Interactive Objects</a:t>
            </a:r>
          </a:p>
          <a:p>
            <a:pPr marL="285750" indent="-285750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 smtClean="0"/>
              <a:t>World-space Textual Elements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43753" y="5871879"/>
            <a:ext cx="6404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Mississippian 3D Scene</a:t>
            </a:r>
          </a:p>
          <a:p>
            <a:pPr algn="ctr"/>
            <a:r>
              <a:rPr lang="en-US" sz="1400" i="1" dirty="0" smtClean="0"/>
              <a:t>(courtesy of IPFW VCD Department)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4031534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w Cen MT Condensed (Headings)"/>
              </a:rPr>
              <a:t>Vision statement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Tw Cen MT Condensed (Headings)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10095321" cy="4023360"/>
          </a:xfrm>
        </p:spPr>
        <p:txBody>
          <a:bodyPr>
            <a:normAutofit/>
          </a:bodyPr>
          <a:lstStyle/>
          <a:p>
            <a:pPr>
              <a:lnSpc>
                <a:spcPts val="3600"/>
              </a:lnSpc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4800" dirty="0" smtClean="0">
                <a:latin typeface="Algerian" panose="04020705040A02060702" pitchFamily="82" charset="0"/>
              </a:rPr>
              <a:t> V</a:t>
            </a:r>
            <a:r>
              <a:rPr lang="en-US" dirty="0" smtClean="0"/>
              <a:t>irtual </a:t>
            </a:r>
            <a:r>
              <a:rPr lang="en-US" sz="4800" dirty="0" smtClean="0">
                <a:latin typeface="Algerian" panose="04020705040A02060702" pitchFamily="82" charset="0"/>
              </a:rPr>
              <a:t>R</a:t>
            </a:r>
            <a:r>
              <a:rPr lang="en-US" dirty="0" smtClean="0"/>
              <a:t>eality technology </a:t>
            </a:r>
            <a:r>
              <a:rPr lang="en-US" dirty="0"/>
              <a:t>and tools </a:t>
            </a:r>
            <a:r>
              <a:rPr lang="en-US" dirty="0" smtClean="0"/>
              <a:t>have become highly accessible to </a:t>
            </a:r>
            <a:r>
              <a:rPr lang="en-US" dirty="0"/>
              <a:t>small teams of software engineers and </a:t>
            </a:r>
            <a:r>
              <a:rPr lang="en-US" dirty="0" smtClean="0"/>
              <a:t>artists. These teams can now produce </a:t>
            </a:r>
            <a:r>
              <a:rPr lang="en-US" dirty="0"/>
              <a:t>significantly immersive </a:t>
            </a:r>
            <a:r>
              <a:rPr lang="en-US" dirty="0" smtClean="0"/>
              <a:t>experiences </a:t>
            </a:r>
            <a:r>
              <a:rPr lang="en-US" dirty="0"/>
              <a:t>without the need to adopt </a:t>
            </a:r>
            <a:r>
              <a:rPr lang="en-US" dirty="0" smtClean="0"/>
              <a:t>esoteric design </a:t>
            </a:r>
            <a:r>
              <a:rPr lang="en-US" dirty="0"/>
              <a:t>and implementation </a:t>
            </a:r>
            <a:r>
              <a:rPr lang="en-US" dirty="0" smtClean="0"/>
              <a:t>techniques. </a:t>
            </a:r>
            <a:r>
              <a:rPr lang="en-US" dirty="0"/>
              <a:t>In light of these advancements, </a:t>
            </a:r>
            <a:r>
              <a:rPr lang="en-US" dirty="0" smtClean="0"/>
              <a:t>our team performed research on the content developers have produced over the past two years, </a:t>
            </a:r>
            <a:r>
              <a:rPr lang="en-US" dirty="0"/>
              <a:t>and will utilize </a:t>
            </a:r>
            <a:r>
              <a:rPr lang="en-US" dirty="0" smtClean="0"/>
              <a:t>this research to design and implement a fully-featured VR experience.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88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>
                <a:solidFill>
                  <a:schemeClr val="accent2">
                    <a:lumMod val="75000"/>
                  </a:schemeClr>
                </a:solidFill>
                <a:latin typeface="Tw Cen MT Condensed (Headings)"/>
              </a:rPr>
              <a:t>Implementation Plan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Tw Cen MT Condensed (Headings)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4015" y="1828800"/>
            <a:ext cx="10567359" cy="4382219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>
                <a:solidFill>
                  <a:schemeClr val="accent3">
                    <a:lumMod val="75000"/>
                  </a:schemeClr>
                </a:solidFill>
              </a:rPr>
              <a:t>Semester Two</a:t>
            </a:r>
            <a:endParaRPr lang="en-US" sz="2400" dirty="0" smtClean="0">
              <a:solidFill>
                <a:schemeClr val="accent3">
                  <a:lumMod val="75000"/>
                </a:schemeClr>
              </a:solidFill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dirty="0" smtClean="0"/>
              <a:t> </a:t>
            </a:r>
            <a:r>
              <a:rPr lang="en-US" sz="2000" dirty="0"/>
              <a:t>Use research data and analysis to drive application vision. </a:t>
            </a:r>
            <a:endParaRPr lang="en-US" sz="2000" dirty="0" smtClean="0"/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dirty="0"/>
              <a:t> </a:t>
            </a:r>
            <a:r>
              <a:rPr lang="en-US" sz="2000" dirty="0" smtClean="0"/>
              <a:t>Present a comprehensive Design </a:t>
            </a:r>
            <a:r>
              <a:rPr lang="en-US" sz="2000" dirty="0"/>
              <a:t>Document </a:t>
            </a:r>
            <a:r>
              <a:rPr lang="en-US" sz="2000" dirty="0" smtClean="0"/>
              <a:t>for implementation.</a:t>
            </a:r>
            <a:endParaRPr lang="en-US" sz="2000" dirty="0"/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dirty="0" smtClean="0"/>
              <a:t> Use </a:t>
            </a:r>
            <a:r>
              <a:rPr lang="en-US" sz="2000" dirty="0"/>
              <a:t>iterative </a:t>
            </a:r>
            <a:r>
              <a:rPr lang="en-US" sz="2000" dirty="0" smtClean="0"/>
              <a:t>approach</a:t>
            </a:r>
            <a:r>
              <a:rPr lang="en-US" sz="2000" dirty="0"/>
              <a:t> -</a:t>
            </a:r>
            <a:r>
              <a:rPr lang="en-US" sz="2000" dirty="0" smtClean="0"/>
              <a:t> continually build existing prototype architecture.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dirty="0"/>
              <a:t> </a:t>
            </a:r>
            <a:r>
              <a:rPr lang="en-US" sz="2000" dirty="0" smtClean="0"/>
              <a:t>Test integration of AR plugin (</a:t>
            </a:r>
            <a:r>
              <a:rPr lang="en-US" sz="2000" dirty="0" err="1" smtClean="0"/>
              <a:t>Vuforia</a:t>
            </a:r>
            <a:r>
              <a:rPr lang="en-US" sz="2000" dirty="0" smtClean="0"/>
              <a:t>) to gain motion tracking with Gear VR.</a:t>
            </a:r>
          </a:p>
        </p:txBody>
      </p:sp>
    </p:spTree>
    <p:extLst>
      <p:ext uri="{BB962C8B-B14F-4D97-AF65-F5344CB8AC3E}">
        <p14:creationId xmlns:p14="http://schemas.microsoft.com/office/powerpoint/2010/main" val="312597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Thank you!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24127" y="2264126"/>
            <a:ext cx="54573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 dirty="0" smtClean="0"/>
              <a:t>Dr. Hayes</a:t>
            </a:r>
          </a:p>
          <a:p>
            <a:pPr marL="285750" indent="-285750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 dirty="0" smtClean="0"/>
              <a:t>Dr. Kim</a:t>
            </a:r>
          </a:p>
          <a:p>
            <a:pPr marL="285750" indent="-285750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000" dirty="0" smtClean="0"/>
              <a:t>CS Department (Hardware and Facilities)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070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w Cen MT Condensed (Headings)"/>
              </a:rPr>
              <a:t>outline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Tw Cen MT Condensed (Headings)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25615"/>
            <a:ext cx="9577736" cy="402277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 smtClean="0"/>
              <a:t> Hardware &amp; Software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 smtClean="0"/>
              <a:t> Research Methods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 smtClean="0"/>
              <a:t> Data Entry and Analysis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 smtClean="0"/>
              <a:t> Implementation Plan (Future)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9911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700867"/>
            <a:ext cx="11296130" cy="1826581"/>
          </a:xfrm>
        </p:spPr>
        <p:txBody>
          <a:bodyPr/>
          <a:lstStyle/>
          <a:p>
            <a:r>
              <a:rPr lang="en-US" dirty="0" smtClean="0"/>
              <a:t>Hardware &amp; software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T. Avery </a:t>
            </a:r>
            <a:r>
              <a:rPr lang="en-US" dirty="0" err="1" smtClean="0"/>
              <a:t>Eich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15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7" y="585216"/>
            <a:ext cx="10396907" cy="1499616"/>
          </a:xfrm>
        </p:spPr>
        <p:txBody>
          <a:bodyPr/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w Cen MT Condensed (Headings)"/>
              </a:rPr>
              <a:t>Hardware considerations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Tw Cen MT Condensed (Headings)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084832"/>
            <a:ext cx="8397778" cy="4350474"/>
          </a:xfrm>
        </p:spPr>
        <p:txBody>
          <a:bodyPr>
            <a:normAutofit fontScale="77500" lnSpcReduction="20000"/>
          </a:bodyPr>
          <a:lstStyle/>
          <a:p>
            <a:r>
              <a:rPr lang="en-US" sz="2800" b="1" dirty="0" smtClean="0"/>
              <a:t>HTC Vive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b="1" dirty="0" smtClean="0"/>
              <a:t> </a:t>
            </a:r>
            <a:r>
              <a:rPr lang="en-US" sz="2800" dirty="0" smtClean="0"/>
              <a:t>360</a:t>
            </a:r>
            <a:r>
              <a:rPr lang="en-US" sz="2000" dirty="0" smtClean="0"/>
              <a:t>º</a:t>
            </a:r>
            <a:r>
              <a:rPr lang="en-US" sz="2800" dirty="0" smtClean="0"/>
              <a:t> View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b="1" dirty="0" smtClean="0"/>
              <a:t> </a:t>
            </a:r>
            <a:r>
              <a:rPr lang="en-US" sz="2800" dirty="0" smtClean="0"/>
              <a:t>Position and Hand Tracking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800" b="1" dirty="0"/>
          </a:p>
          <a:p>
            <a:r>
              <a:rPr lang="en-US" sz="2800" b="1" dirty="0" smtClean="0"/>
              <a:t>Oculus Rift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b="1" dirty="0"/>
              <a:t> </a:t>
            </a:r>
            <a:r>
              <a:rPr lang="en-US" sz="2800" dirty="0" smtClean="0"/>
              <a:t>Head Tracking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b="1" dirty="0"/>
              <a:t> </a:t>
            </a:r>
            <a:r>
              <a:rPr lang="en-US" sz="2800" dirty="0" smtClean="0"/>
              <a:t>No 360</a:t>
            </a:r>
            <a:r>
              <a:rPr lang="en-US" sz="2000" dirty="0" smtClean="0"/>
              <a:t>º</a:t>
            </a:r>
            <a:r>
              <a:rPr lang="en-US" sz="2800" dirty="0" smtClean="0"/>
              <a:t> View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800" dirty="0"/>
          </a:p>
          <a:p>
            <a:pPr>
              <a:lnSpc>
                <a:spcPts val="312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Both are not mobile, and require powerful PC hardware.</a:t>
            </a:r>
          </a:p>
          <a:p>
            <a:endParaRPr lang="en-US" sz="2800" b="1" dirty="0" smtClean="0"/>
          </a:p>
        </p:txBody>
      </p:sp>
      <p:pic>
        <p:nvPicPr>
          <p:cNvPr id="2050" name="Picture 2" descr="Image result for htc vive 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278" y="1726742"/>
            <a:ext cx="3265099" cy="2040687"/>
          </a:xfrm>
          <a:prstGeom prst="rect">
            <a:avLst/>
          </a:prstGeom>
          <a:noFill/>
          <a:ln w="38100">
            <a:solidFill>
              <a:schemeClr val="accent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images.techtimes.com/data/images/full/10765/oculus-rift-development-kit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703" y="3409339"/>
            <a:ext cx="2373537" cy="1701460"/>
          </a:xfrm>
          <a:prstGeom prst="rect">
            <a:avLst/>
          </a:prstGeom>
          <a:noFill/>
          <a:ln w="38100">
            <a:solidFill>
              <a:schemeClr val="accent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51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 smtClean="0">
                <a:solidFill>
                  <a:schemeClr val="accent2">
                    <a:lumMod val="75000"/>
                  </a:schemeClr>
                </a:solidFill>
                <a:latin typeface="Tw Cen MT Condensed (Headings)"/>
              </a:rPr>
              <a:t>Gear VR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Tw Cen MT Condensed (Headings)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156604"/>
            <a:ext cx="9720073" cy="4152756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 smtClean="0"/>
              <a:t> Mobile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 smtClean="0"/>
              <a:t> Affordable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 smtClean="0"/>
              <a:t> 360</a:t>
            </a:r>
            <a:r>
              <a:rPr lang="en-US" sz="2800" dirty="0" smtClean="0"/>
              <a:t>º </a:t>
            </a:r>
            <a:r>
              <a:rPr lang="en-US" sz="3200" dirty="0" smtClean="0"/>
              <a:t>View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/>
              <a:t> </a:t>
            </a:r>
            <a:r>
              <a:rPr lang="en-US" sz="3200" dirty="0" smtClean="0"/>
              <a:t>Oculus SDK</a:t>
            </a:r>
            <a:endParaRPr lang="en-US" sz="32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833" y="288656"/>
            <a:ext cx="4718167" cy="537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9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w Cen MT Condensed (Headings)"/>
              </a:rPr>
              <a:t>Software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Tw Cen MT Condensed (Headings)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8740" y="2700068"/>
            <a:ext cx="6521569" cy="3479318"/>
          </a:xfrm>
        </p:spPr>
        <p:txBody>
          <a:bodyPr/>
          <a:lstStyle/>
          <a:p>
            <a:r>
              <a:rPr lang="en-US" sz="2800" b="1" dirty="0" smtClean="0"/>
              <a:t>Oculus, Android, &amp; Unity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 smtClean="0"/>
              <a:t> Solid Codebase and Documentation.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US" sz="2400" dirty="0" smtClean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 smtClean="0"/>
              <a:t> Vibrant Developer Community</a:t>
            </a:r>
            <a:br>
              <a:rPr lang="en-US" sz="2400" dirty="0" smtClean="0"/>
            </a:br>
            <a:endParaRPr lang="en-US" sz="2400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 smtClean="0"/>
              <a:t> Cross-Platform Support.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309" y="979461"/>
            <a:ext cx="3626784" cy="1132690"/>
          </a:xfrm>
          <a:prstGeom prst="rect">
            <a:avLst/>
          </a:prstGeom>
        </p:spPr>
      </p:pic>
      <p:pic>
        <p:nvPicPr>
          <p:cNvPr id="3074" name="Picture 2" descr="Image result for unity en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530" y="2424024"/>
            <a:ext cx="50863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850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Methods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Asad</a:t>
            </a:r>
            <a:r>
              <a:rPr lang="en-US" dirty="0" smtClean="0"/>
              <a:t> Ashur</a:t>
            </a:r>
          </a:p>
        </p:txBody>
      </p:sp>
    </p:spTree>
    <p:extLst>
      <p:ext uri="{BB962C8B-B14F-4D97-AF65-F5344CB8AC3E}">
        <p14:creationId xmlns:p14="http://schemas.microsoft.com/office/powerpoint/2010/main" val="414718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w Cen MT Condensed (Headings)"/>
              </a:rPr>
              <a:t>Data Collection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Tw Cen MT Condensed (Headings)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415396"/>
            <a:ext cx="5266266" cy="3536830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 smtClean="0"/>
              <a:t> </a:t>
            </a:r>
            <a:r>
              <a:rPr lang="en-US" sz="2400" dirty="0" smtClean="0"/>
              <a:t>Identified Relevant Data Points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400" dirty="0" smtClean="0"/>
              <a:t> Developed Entry Form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400" dirty="0" smtClean="0"/>
              <a:t> Organized Data in Excel Sheet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615" y="697946"/>
            <a:ext cx="3322204" cy="4434772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692" y="4039769"/>
            <a:ext cx="5094006" cy="2409857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69903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551</TotalTime>
  <Words>416</Words>
  <Application>Microsoft Office PowerPoint</Application>
  <PresentationFormat>Widescreen</PresentationFormat>
  <Paragraphs>109</Paragraphs>
  <Slides>21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Adobe Hebrew</vt:lpstr>
      <vt:lpstr>Algerian</vt:lpstr>
      <vt:lpstr>Arial</vt:lpstr>
      <vt:lpstr>Calibri</vt:lpstr>
      <vt:lpstr>Symbol</vt:lpstr>
      <vt:lpstr>Times New Roman</vt:lpstr>
      <vt:lpstr>Tw Cen MT</vt:lpstr>
      <vt:lpstr>Tw Cen MT Condensed</vt:lpstr>
      <vt:lpstr>Tw Cen MT Condensed (Headings)</vt:lpstr>
      <vt:lpstr>Wingdings</vt:lpstr>
      <vt:lpstr>Wingdings 3</vt:lpstr>
      <vt:lpstr>Integral</vt:lpstr>
      <vt:lpstr>Image</vt:lpstr>
      <vt:lpstr>CS460 - Senior Design</vt:lpstr>
      <vt:lpstr>Vision statement</vt:lpstr>
      <vt:lpstr>outline</vt:lpstr>
      <vt:lpstr>Hardware &amp; software</vt:lpstr>
      <vt:lpstr>Hardware considerations</vt:lpstr>
      <vt:lpstr>Gear VR</vt:lpstr>
      <vt:lpstr>Software</vt:lpstr>
      <vt:lpstr>Research Methods</vt:lpstr>
      <vt:lpstr>Data Collection</vt:lpstr>
      <vt:lpstr>Evaluation</vt:lpstr>
      <vt:lpstr>Data Storage</vt:lpstr>
      <vt:lpstr>Data entry and analysis</vt:lpstr>
      <vt:lpstr>Database application</vt:lpstr>
      <vt:lpstr>PowerPoint Presentation</vt:lpstr>
      <vt:lpstr>Genre/mechanic pairs</vt:lpstr>
      <vt:lpstr>Review data</vt:lpstr>
      <vt:lpstr>Conclusion</vt:lpstr>
      <vt:lpstr>VR Do’s and don’ts</vt:lpstr>
      <vt:lpstr>Prototype design</vt:lpstr>
      <vt:lpstr>Implementation Plan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IPFW Senior Design</dc:title>
  <dc:creator>Daniel Johnson</dc:creator>
  <cp:lastModifiedBy>Daniel Johnson</cp:lastModifiedBy>
  <cp:revision>99</cp:revision>
  <dcterms:created xsi:type="dcterms:W3CDTF">2016-10-24T21:46:47Z</dcterms:created>
  <dcterms:modified xsi:type="dcterms:W3CDTF">2016-12-20T17:09:18Z</dcterms:modified>
</cp:coreProperties>
</file>